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256" r:id="rId2"/>
    <p:sldId id="269" r:id="rId3"/>
    <p:sldId id="344" r:id="rId4"/>
    <p:sldId id="340" r:id="rId5"/>
    <p:sldId id="310" r:id="rId6"/>
    <p:sldId id="311" r:id="rId7"/>
    <p:sldId id="345" r:id="rId8"/>
    <p:sldId id="312" r:id="rId9"/>
    <p:sldId id="336" r:id="rId10"/>
    <p:sldId id="313" r:id="rId11"/>
    <p:sldId id="335" r:id="rId12"/>
    <p:sldId id="326" r:id="rId13"/>
    <p:sldId id="258" r:id="rId14"/>
    <p:sldId id="371" r:id="rId15"/>
    <p:sldId id="327" r:id="rId16"/>
    <p:sldId id="369" r:id="rId17"/>
    <p:sldId id="257" r:id="rId18"/>
    <p:sldId id="293" r:id="rId19"/>
    <p:sldId id="297" r:id="rId20"/>
    <p:sldId id="270" r:id="rId21"/>
    <p:sldId id="280" r:id="rId22"/>
    <p:sldId id="370" r:id="rId23"/>
    <p:sldId id="337" r:id="rId24"/>
    <p:sldId id="338" r:id="rId25"/>
    <p:sldId id="343" r:id="rId26"/>
    <p:sldId id="286" r:id="rId27"/>
    <p:sldId id="287" r:id="rId28"/>
    <p:sldId id="273" r:id="rId29"/>
    <p:sldId id="279" r:id="rId30"/>
    <p:sldId id="291" r:id="rId31"/>
    <p:sldId id="292" r:id="rId32"/>
    <p:sldId id="276" r:id="rId33"/>
    <p:sldId id="321" r:id="rId34"/>
    <p:sldId id="271" r:id="rId35"/>
    <p:sldId id="302" r:id="rId36"/>
    <p:sldId id="295" r:id="rId37"/>
    <p:sldId id="300" r:id="rId38"/>
    <p:sldId id="315" r:id="rId39"/>
    <p:sldId id="324" r:id="rId40"/>
    <p:sldId id="283" r:id="rId41"/>
    <p:sldId id="284" r:id="rId42"/>
    <p:sldId id="318" r:id="rId43"/>
    <p:sldId id="306" r:id="rId44"/>
    <p:sldId id="372" r:id="rId45"/>
    <p:sldId id="322" r:id="rId46"/>
    <p:sldId id="298" r:id="rId47"/>
    <p:sldId id="325" r:id="rId48"/>
    <p:sldId id="328" r:id="rId49"/>
    <p:sldId id="329" r:id="rId50"/>
    <p:sldId id="303" r:id="rId51"/>
    <p:sldId id="264" r:id="rId52"/>
    <p:sldId id="304" r:id="rId53"/>
    <p:sldId id="308" r:id="rId54"/>
    <p:sldId id="309" r:id="rId55"/>
    <p:sldId id="285" r:id="rId56"/>
    <p:sldId id="373" r:id="rId57"/>
    <p:sldId id="374" r:id="rId58"/>
    <p:sldId id="375" r:id="rId59"/>
    <p:sldId id="339" r:id="rId60"/>
    <p:sldId id="288" r:id="rId61"/>
    <p:sldId id="289" r:id="rId62"/>
    <p:sldId id="330" r:id="rId63"/>
    <p:sldId id="316" r:id="rId64"/>
    <p:sldId id="341" r:id="rId65"/>
    <p:sldId id="342" r:id="rId66"/>
    <p:sldId id="266" r:id="rId67"/>
  </p:sldIdLst>
  <p:sldSz cx="9144000" cy="6858000" type="screen4x3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113" d="100"/>
          <a:sy n="113" d="100"/>
        </p:scale>
        <p:origin x="158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edia.digikey.com/Resources/Maker/the-original-guide-to-boards-2019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arkfun.com/" TargetMode="External"/><Relationship Id="rId13" Type="http://schemas.openxmlformats.org/officeDocument/2006/relationships/hyperlink" Target="mailto:cduey@msn.com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learn.adafruit.com/category/raspberry-pi" TargetMode="External"/><Relationship Id="rId12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dafruit.com/" TargetMode="External"/><Relationship Id="rId11" Type="http://schemas.openxmlformats.org/officeDocument/2006/relationships/hyperlink" Target="http://www.instructables.com/howto/Raspberry+Pi/" TargetMode="External"/><Relationship Id="rId5" Type="http://schemas.openxmlformats.org/officeDocument/2006/relationships/hyperlink" Target="http://www.tomshardware.com/" TargetMode="External"/><Relationship Id="rId10" Type="http://schemas.openxmlformats.org/officeDocument/2006/relationships/hyperlink" Target="http://www.microcenter.com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cmelectronics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mshardware.com/reviews/raspberry-pi-command-line-commands,6159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linux.org/RPi-Cam-Web-Interface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e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Basic Raspberry Pi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and embedded systems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September 18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4CA2C-F6F0-414B-8AAA-C065C183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5368500"/>
            <a:ext cx="2286000" cy="148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r>
              <a:rPr lang="en-US" sz="2400" dirty="0"/>
              <a:t>Power hungry when compared to other micro controllers.</a:t>
            </a:r>
          </a:p>
          <a:p>
            <a:r>
              <a:rPr lang="en-US" sz="2400" dirty="0"/>
              <a:t>Operating system overhead.</a:t>
            </a:r>
          </a:p>
          <a:p>
            <a:r>
              <a:rPr lang="en-US" sz="2400" dirty="0"/>
              <a:t>Heat </a:t>
            </a:r>
            <a:r>
              <a:rPr lang="en-US" sz="2400" dirty="0" err="1"/>
              <a:t>dissapation</a:t>
            </a:r>
            <a:r>
              <a:rPr lang="en-US" sz="2400" dirty="0"/>
              <a:t> on newer versions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526263"/>
              </p:ext>
            </p:extLst>
          </p:nvPr>
        </p:nvGraphicFramePr>
        <p:xfrm>
          <a:off x="76200" y="914400"/>
          <a:ext cx="9067800" cy="564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1000MHz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7 900MHz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8 1200MHz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NTCS/PAL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483F-ABAD-4A54-9903-892204B9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Speed Benchmarks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E54C9A-8F7B-40DA-B8E8-8DECFC48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837" y="1600200"/>
            <a:ext cx="7184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304800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209800" y="95190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4724400" y="92938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022246" y="24236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2438400" y="38472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4724400" y="379885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2408662" y="5548286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4724399" y="5563375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274792" y="2419052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AD951-6CF0-417A-A71D-6F80E11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352800"/>
            <a:ext cx="2453273" cy="1598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E0FF80-A2DB-48FB-8BAC-0B1A73903173}"/>
              </a:ext>
            </a:extLst>
          </p:cNvPr>
          <p:cNvSpPr txBox="1"/>
          <p:nvPr/>
        </p:nvSpPr>
        <p:spPr>
          <a:xfrm>
            <a:off x="7318759" y="3733800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Pi4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9BC13-859A-41F7-9890-88E8F25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Maker Board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964DB-4EC5-4E3B-AF1D-FC8244F70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https://media.digikey.com/Resources/Maker/the-original-guide-to-boards-2019.pdf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13262-C396-4523-A7F1-F3FA3B06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058140"/>
            <a:ext cx="4238625" cy="46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9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www.tomshardware.com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– Good Linux and Pi tutorials and reviews.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www.mcmelectronics.com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10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2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3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sized.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2.5A or more - </a:t>
            </a:r>
            <a:r>
              <a:rPr lang="en-US" sz="2000" dirty="0"/>
              <a:t>While most computers are limited to 500mA of current on the USB port, it is easy to have more that that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Different embedded systems</a:t>
            </a:r>
          </a:p>
          <a:p>
            <a:r>
              <a:rPr lang="en-US" dirty="0"/>
              <a:t>What is a Raspberry Pi?</a:t>
            </a:r>
          </a:p>
          <a:p>
            <a:r>
              <a:rPr lang="en-US" dirty="0"/>
              <a:t>Tips and Tools for the Raspberry Pi</a:t>
            </a:r>
          </a:p>
          <a:p>
            <a:r>
              <a:rPr lang="en-US" dirty="0"/>
              <a:t>How to install and update your own “Distro”</a:t>
            </a:r>
          </a:p>
          <a:p>
            <a:r>
              <a:rPr lang="en-US" dirty="0"/>
              <a:t>Tour of the standard Linux Desktop</a:t>
            </a:r>
          </a:p>
          <a:p>
            <a:r>
              <a:rPr lang="en-US" dirty="0"/>
              <a:t>Raspberry Pi Packages</a:t>
            </a:r>
          </a:p>
          <a:p>
            <a:r>
              <a:rPr lang="en-US" dirty="0"/>
              <a:t>Raspberry Pi and Internet</a:t>
            </a:r>
          </a:p>
          <a:p>
            <a:pPr lvl="1"/>
            <a:r>
              <a:rPr lang="en-US" dirty="0"/>
              <a:t>Web Pages, LAMP Stack, Internet API’s and Sockets</a:t>
            </a:r>
          </a:p>
          <a:p>
            <a:r>
              <a:rPr lang="en-US" dirty="0"/>
              <a:t>Somethings the Raspberry Pi can do with USB hardware</a:t>
            </a:r>
          </a:p>
          <a:p>
            <a:pPr lvl="1"/>
            <a:r>
              <a:rPr lang="en-US" dirty="0"/>
              <a:t>Wireless router/Access point</a:t>
            </a:r>
          </a:p>
          <a:p>
            <a:pPr lvl="1"/>
            <a:r>
              <a:rPr lang="en-US" dirty="0"/>
              <a:t>Software Defined Radio</a:t>
            </a:r>
          </a:p>
          <a:p>
            <a:r>
              <a:rPr lang="en-US" dirty="0"/>
              <a:t>Raspberry Pi Addon Hardware</a:t>
            </a:r>
          </a:p>
          <a:p>
            <a:pPr lvl="1"/>
            <a:r>
              <a:rPr lang="en-US" dirty="0"/>
              <a:t>Built in interfaces for camera and display</a:t>
            </a:r>
          </a:p>
          <a:p>
            <a:pPr lvl="1"/>
            <a:r>
              <a:rPr lang="en-US" dirty="0"/>
              <a:t>Hats and bonnets</a:t>
            </a:r>
          </a:p>
          <a:p>
            <a:pPr lvl="1"/>
            <a:r>
              <a:rPr lang="en-US" dirty="0"/>
              <a:t>Other Addon Boards</a:t>
            </a:r>
          </a:p>
          <a:p>
            <a:r>
              <a:rPr lang="en-US" dirty="0"/>
              <a:t>Detailed tour of the I/O ports and how to connect.</a:t>
            </a:r>
          </a:p>
          <a:p>
            <a:r>
              <a:rPr lang="en-US" dirty="0"/>
              <a:t>Hands on exercise with the raspberry Pi and adding circuits. LEDs, and I2C</a:t>
            </a:r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Windows 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355633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2578913"/>
            <a:ext cx="440055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28670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689" y="4623088"/>
            <a:ext cx="4034536" cy="223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1990725"/>
            <a:ext cx="3581400" cy="267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-18639"/>
            <a:ext cx="3907612" cy="200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642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990600"/>
          </a:xfrm>
        </p:spPr>
        <p:txBody>
          <a:bodyPr/>
          <a:lstStyle/>
          <a:p>
            <a:pPr algn="ctr"/>
            <a:r>
              <a:rPr lang="en-US" dirty="0"/>
              <a:t>How do you get an OS: NOOBS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1320424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www.raspberrypi.org/downloads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8D9D1-A67D-4543-BEEF-70B15F70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71" y="2695628"/>
            <a:ext cx="5176477" cy="416237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8F396-844A-42D0-8CB1-7282A0F34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20424"/>
            <a:ext cx="3886200" cy="55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99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6C9A-BDE2-4F90-A99C-C0BEEE9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926"/>
            <a:ext cx="8229600" cy="990600"/>
          </a:xfrm>
        </p:spPr>
        <p:txBody>
          <a:bodyPr/>
          <a:lstStyle/>
          <a:p>
            <a:r>
              <a:rPr lang="en-US" dirty="0"/>
              <a:t>Raspberry Pi Raspbian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82C9C-7974-4910-B0A9-7DEF613ECA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740" y="1128854"/>
          <a:ext cx="9067794" cy="4057650"/>
        </p:xfrm>
        <a:graphic>
          <a:graphicData uri="http://schemas.openxmlformats.org/drawingml/2006/table">
            <a:tbl>
              <a:tblPr/>
              <a:tblGrid>
                <a:gridCol w="759871">
                  <a:extLst>
                    <a:ext uri="{9D8B030D-6E8A-4147-A177-3AD203B41FA5}">
                      <a16:colId xmlns:a16="http://schemas.microsoft.com/office/drawing/2014/main" val="69984889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93846011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553814529"/>
                    </a:ext>
                  </a:extLst>
                </a:gridCol>
                <a:gridCol w="683881">
                  <a:extLst>
                    <a:ext uri="{9D8B030D-6E8A-4147-A177-3AD203B41FA5}">
                      <a16:colId xmlns:a16="http://schemas.microsoft.com/office/drawing/2014/main" val="1200753772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2623340296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707751869"/>
                    </a:ext>
                  </a:extLst>
                </a:gridCol>
                <a:gridCol w="987833">
                  <a:extLst>
                    <a:ext uri="{9D8B030D-6E8A-4147-A177-3AD203B41FA5}">
                      <a16:colId xmlns:a16="http://schemas.microsoft.com/office/drawing/2014/main" val="426929439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10974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74963921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492341782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6341632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599179384"/>
                    </a:ext>
                  </a:extLst>
                </a:gridCol>
              </a:tblGrid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Initial Release Date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Current Release Name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Debian Version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Linux Kernel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GCC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apt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X Server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1/1+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266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2013-09-27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2015-05-05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 (Wheezy)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3.18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4.7.2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0.9.7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8111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2015-09-28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2017-07-05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 (Jessie)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	1.0.9.8.1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9508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2017-09-08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2019-04-08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9 (Stretch)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6.3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0762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2019-06-24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2019-07-10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10 (Buster)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1.8.2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12938"/>
                  </a:ext>
                </a:extLst>
              </a:tr>
            </a:tbl>
          </a:graphicData>
        </a:graphic>
      </p:graphicFrame>
      <p:pic>
        <p:nvPicPr>
          <p:cNvPr id="1031" name="Picture 7" descr="Yes">
            <a:extLst>
              <a:ext uri="{FF2B5EF4-FFF2-40B4-BE49-F238E27FC236}">
                <a16:creationId xmlns:a16="http://schemas.microsoft.com/office/drawing/2014/main" id="{BCEDF29A-24E1-4F44-9469-E5310E56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834" y="472439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es">
            <a:extLst>
              <a:ext uri="{FF2B5EF4-FFF2-40B4-BE49-F238E27FC236}">
                <a16:creationId xmlns:a16="http://schemas.microsoft.com/office/drawing/2014/main" id="{37A68D0A-535B-47DC-9CA0-13E74946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2502915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Yes">
            <a:extLst>
              <a:ext uri="{FF2B5EF4-FFF2-40B4-BE49-F238E27FC236}">
                <a16:creationId xmlns:a16="http://schemas.microsoft.com/office/drawing/2014/main" id="{FFD0FBF7-1F71-4C77-A1EA-97BE0072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2516686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No">
            <a:extLst>
              <a:ext uri="{FF2B5EF4-FFF2-40B4-BE49-F238E27FC236}">
                <a16:creationId xmlns:a16="http://schemas.microsoft.com/office/drawing/2014/main" id="{11BBB086-1DF5-41AA-A38D-81C7AB7B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2536074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">
            <a:extLst>
              <a:ext uri="{FF2B5EF4-FFF2-40B4-BE49-F238E27FC236}">
                <a16:creationId xmlns:a16="http://schemas.microsoft.com/office/drawing/2014/main" id="{C47D4367-4550-495B-9782-C4D94A7D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36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No">
            <a:extLst>
              <a:ext uri="{FF2B5EF4-FFF2-40B4-BE49-F238E27FC236}">
                <a16:creationId xmlns:a16="http://schemas.microsoft.com/office/drawing/2014/main" id="{1D810A13-2B0B-44C4-A609-031D0C5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73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Yes">
            <a:extLst>
              <a:ext uri="{FF2B5EF4-FFF2-40B4-BE49-F238E27FC236}">
                <a16:creationId xmlns:a16="http://schemas.microsoft.com/office/drawing/2014/main" id="{B9024518-725A-4272-9190-0F3F5139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472440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Yes">
            <a:extLst>
              <a:ext uri="{FF2B5EF4-FFF2-40B4-BE49-F238E27FC236}">
                <a16:creationId xmlns:a16="http://schemas.microsoft.com/office/drawing/2014/main" id="{E2E14310-EA91-4984-89C1-8EF912B3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473817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No">
            <a:extLst>
              <a:ext uri="{FF2B5EF4-FFF2-40B4-BE49-F238E27FC236}">
                <a16:creationId xmlns:a16="http://schemas.microsoft.com/office/drawing/2014/main" id="{5E093DF0-DA2F-4EA4-915F-783E6B85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19552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No">
            <a:extLst>
              <a:ext uri="{FF2B5EF4-FFF2-40B4-BE49-F238E27FC236}">
                <a16:creationId xmlns:a16="http://schemas.microsoft.com/office/drawing/2014/main" id="{79CD30E4-B367-4417-91DF-7B48B777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84" y="319552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Yes">
            <a:extLst>
              <a:ext uri="{FF2B5EF4-FFF2-40B4-BE49-F238E27FC236}">
                <a16:creationId xmlns:a16="http://schemas.microsoft.com/office/drawing/2014/main" id="{E464CB8D-3606-4EA8-B47E-26777923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08" y="320632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Yes">
            <a:extLst>
              <a:ext uri="{FF2B5EF4-FFF2-40B4-BE49-F238E27FC236}">
                <a16:creationId xmlns:a16="http://schemas.microsoft.com/office/drawing/2014/main" id="{2F1EC787-F279-40D2-AFEB-9A74966DF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320632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7" descr="Yes">
            <a:extLst>
              <a:ext uri="{FF2B5EF4-FFF2-40B4-BE49-F238E27FC236}">
                <a16:creationId xmlns:a16="http://schemas.microsoft.com/office/drawing/2014/main" id="{1BF4D4C2-3FCC-4CC5-A468-16C828AD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322009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Yes">
            <a:extLst>
              <a:ext uri="{FF2B5EF4-FFF2-40B4-BE49-F238E27FC236}">
                <a16:creationId xmlns:a16="http://schemas.microsoft.com/office/drawing/2014/main" id="{4C6BAE75-F2FC-4D52-92FF-9C76BCEA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Yes">
            <a:extLst>
              <a:ext uri="{FF2B5EF4-FFF2-40B4-BE49-F238E27FC236}">
                <a16:creationId xmlns:a16="http://schemas.microsoft.com/office/drawing/2014/main" id="{769149E7-3D3E-45D6-9C29-1A127F67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Yes">
            <a:extLst>
              <a:ext uri="{FF2B5EF4-FFF2-40B4-BE49-F238E27FC236}">
                <a16:creationId xmlns:a16="http://schemas.microsoft.com/office/drawing/2014/main" id="{35DB35A3-3CAA-448D-8FD9-2D489D60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394583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Yes">
            <a:extLst>
              <a:ext uri="{FF2B5EF4-FFF2-40B4-BE49-F238E27FC236}">
                <a16:creationId xmlns:a16="http://schemas.microsoft.com/office/drawing/2014/main" id="{230FA05F-779E-4A9E-AEA0-F443519E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395960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Yes">
            <a:extLst>
              <a:ext uri="{FF2B5EF4-FFF2-40B4-BE49-F238E27FC236}">
                <a16:creationId xmlns:a16="http://schemas.microsoft.com/office/drawing/2014/main" id="{5D7E5101-9855-4087-A223-7D9AD53C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94583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Yes">
            <a:extLst>
              <a:ext uri="{FF2B5EF4-FFF2-40B4-BE49-F238E27FC236}">
                <a16:creationId xmlns:a16="http://schemas.microsoft.com/office/drawing/2014/main" id="{5C6E0675-2BE1-4A0F-8E32-EA7655C5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473817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9" descr="No">
            <a:extLst>
              <a:ext uri="{FF2B5EF4-FFF2-40B4-BE49-F238E27FC236}">
                <a16:creationId xmlns:a16="http://schemas.microsoft.com/office/drawing/2014/main" id="{4ECD3385-D190-466B-A6CD-1876D4FE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3A008-C0A9-463A-B2EB-BE3CE090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70460"/>
            <a:ext cx="1066800" cy="155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440C9-5C37-4D15-878F-2D0741802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99" y="5191671"/>
            <a:ext cx="766601" cy="1647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BA158-C957-40DE-8038-A82E09D0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207" y="5216708"/>
            <a:ext cx="1784193" cy="1607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E69C7-7307-4617-B5D1-5830A92B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251" y="5228904"/>
            <a:ext cx="1938352" cy="1610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6EC0A-C170-4F6B-9764-AFC407E37942}"/>
              </a:ext>
            </a:extLst>
          </p:cNvPr>
          <p:cNvSpPr txBox="1"/>
          <p:nvPr/>
        </p:nvSpPr>
        <p:spPr>
          <a:xfrm>
            <a:off x="3962400" y="541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509DE-1E1E-4836-9653-C5E815A64816}"/>
              </a:ext>
            </a:extLst>
          </p:cNvPr>
          <p:cNvSpPr txBox="1"/>
          <p:nvPr/>
        </p:nvSpPr>
        <p:spPr>
          <a:xfrm>
            <a:off x="7312167" y="6469588"/>
            <a:ext cx="7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97899-8BE0-4185-A3E1-81A5D0E4A5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4" r="820"/>
          <a:stretch/>
        </p:blipFill>
        <p:spPr>
          <a:xfrm>
            <a:off x="7598526" y="6501830"/>
            <a:ext cx="1468528" cy="296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2C6DEE-2A0B-4972-BBA4-BAACE0FE8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454" y="5244685"/>
            <a:ext cx="1262071" cy="157268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938684-ACC9-4B30-8175-F5D4001BCAD1}"/>
              </a:ext>
            </a:extLst>
          </p:cNvPr>
          <p:cNvSpPr txBox="1"/>
          <p:nvPr/>
        </p:nvSpPr>
        <p:spPr>
          <a:xfrm>
            <a:off x="6060918" y="52255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Bullseye</a:t>
            </a:r>
          </a:p>
        </p:txBody>
      </p:sp>
    </p:spTree>
    <p:extLst>
      <p:ext uri="{BB962C8B-B14F-4D97-AF65-F5344CB8AC3E}">
        <p14:creationId xmlns:p14="http://schemas.microsoft.com/office/powerpoint/2010/main" val="2030774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2FCE-CA7A-4491-92DC-FCC98F28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610600" cy="1066800"/>
          </a:xfrm>
        </p:spPr>
        <p:txBody>
          <a:bodyPr>
            <a:noAutofit/>
          </a:bodyPr>
          <a:lstStyle/>
          <a:p>
            <a:r>
              <a:rPr lang="en-US" sz="3200" dirty="0"/>
              <a:t>For NOOBS extract files and copy to fresh </a:t>
            </a:r>
            <a:r>
              <a:rPr lang="en-US" sz="3200" dirty="0" err="1"/>
              <a:t>SDCard</a:t>
            </a:r>
            <a:r>
              <a:rPr lang="en-US" sz="3200" dirty="0"/>
              <a:t> 32GB or smaller, and bigger than 16GB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D5157D-3623-4E76-89AA-DCB328B99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667" y="1600200"/>
            <a:ext cx="568666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98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47A4-8A07-49D8-8CAA-DED49BB7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Raspian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E53FCA-C42A-4EC2-8779-DDE540186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2480"/>
            <a:ext cx="2932003" cy="38330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86BF53-1475-4187-A5FE-BA33030BDB4B}"/>
              </a:ext>
            </a:extLst>
          </p:cNvPr>
          <p:cNvCxnSpPr/>
          <p:nvPr/>
        </p:nvCxnSpPr>
        <p:spPr>
          <a:xfrm flipV="1">
            <a:off x="1676400" y="52578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0022-FA91-48AA-A74D-AE9FCC814E58}"/>
              </a:ext>
            </a:extLst>
          </p:cNvPr>
          <p:cNvSpPr txBox="1"/>
          <p:nvPr/>
        </p:nvSpPr>
        <p:spPr>
          <a:xfrm>
            <a:off x="685800" y="5720123"/>
            <a:ext cx="205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US Keyboard!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E487B-6C3F-4A89-897B-3B0E8B7C2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03" y="1524000"/>
            <a:ext cx="2552700" cy="1691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E3259-2346-4D9C-B0AE-4DECC707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764" y="3227190"/>
            <a:ext cx="2563137" cy="1691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BC153-0C82-4227-BEE4-526F17194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903" y="1524000"/>
            <a:ext cx="2563137" cy="168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A02AE1-C7F4-435B-A553-037F66C5E314}"/>
              </a:ext>
            </a:extLst>
          </p:cNvPr>
          <p:cNvSpPr txBox="1"/>
          <p:nvPr/>
        </p:nvSpPr>
        <p:spPr>
          <a:xfrm>
            <a:off x="8686800" y="1676400"/>
            <a:ext cx="30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770C85-3ECB-4404-BF78-766BC5013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903" y="3196955"/>
            <a:ext cx="2962832" cy="27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94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5A66-82C9-42AA-8091-E5DF3E24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Quick Word on SD Cards </a:t>
            </a:r>
            <a:br>
              <a:rPr lang="en-US" sz="3200" dirty="0"/>
            </a:br>
            <a:r>
              <a:rPr lang="en-US" sz="3200" dirty="0"/>
              <a:t> They are not all the same.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F04FD-37CD-432C-B3BD-CB42D2E38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44" y="1471960"/>
            <a:ext cx="8361556" cy="5157439"/>
          </a:xfrm>
        </p:spPr>
        <p:txBody>
          <a:bodyPr>
            <a:normAutofit/>
          </a:bodyPr>
          <a:lstStyle/>
          <a:p>
            <a:r>
              <a:rPr lang="en-US" sz="2000" dirty="0"/>
              <a:t>Backup your files!!!! SD Cards will get corrupted.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When you copy an image, actual SD card size can vary by more than a GB.  To burn to a new card the image size or bigger is needed!  Both Windows and Linux copies will have this problem</a:t>
            </a:r>
          </a:p>
          <a:p>
            <a:r>
              <a:rPr lang="en-US" sz="2000" dirty="0"/>
              <a:t>If Linux dd is used, make sure to copy the root image. /dev/</a:t>
            </a:r>
            <a:r>
              <a:rPr lang="en-US" sz="2000" dirty="0" err="1"/>
              <a:t>sdX</a:t>
            </a:r>
            <a:r>
              <a:rPr lang="en-US" sz="2000" dirty="0"/>
              <a:t> not /dev/sdX0,1..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9AB50-B84F-4181-8229-E21D2C95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4" y="2004767"/>
            <a:ext cx="3729038" cy="2553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9AAEB-850A-4AF8-AFBA-3C45CF7C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682" y="1991351"/>
            <a:ext cx="3755638" cy="2567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799FC-7AA0-4BD4-9E09-B42F15FCF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31150"/>
            <a:ext cx="2667000" cy="18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38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 up your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 up the components.  Pi, HDMI cable and display, power supply, power cable, USB mouse and USB keyboard.</a:t>
            </a:r>
          </a:p>
          <a:p>
            <a:r>
              <a:rPr lang="en-US" dirty="0"/>
              <a:t>Plug in the HDMI to the display and Raspberry Pi.</a:t>
            </a:r>
          </a:p>
          <a:p>
            <a:r>
              <a:rPr lang="en-US" dirty="0"/>
              <a:t>Plug in USB mouse and keyboard.</a:t>
            </a:r>
          </a:p>
          <a:p>
            <a:r>
              <a:rPr lang="en-US" dirty="0"/>
              <a:t>Plug in power cable on Raspberry Pi end, and then plug in power.</a:t>
            </a:r>
          </a:p>
          <a:p>
            <a:r>
              <a:rPr lang="en-US" dirty="0"/>
              <a:t>Watch HDMI display and make sure it is booting.</a:t>
            </a:r>
          </a:p>
          <a:p>
            <a:r>
              <a:rPr lang="en-US" dirty="0"/>
              <a:t>If it is not booting un plug power and check the SD card.</a:t>
            </a:r>
          </a:p>
          <a:p>
            <a:r>
              <a:rPr lang="en-US" dirty="0"/>
              <a:t>Do not Plug in or remove hardware components while the Pi is powered! It can cause flash corruption.  </a:t>
            </a:r>
          </a:p>
        </p:txBody>
      </p:sp>
    </p:spTree>
    <p:extLst>
      <p:ext uri="{BB962C8B-B14F-4D97-AF65-F5344CB8AC3E}">
        <p14:creationId xmlns:p14="http://schemas.microsoft.com/office/powerpoint/2010/main" val="3643505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 ups for your Raspberry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773" y="1600200"/>
            <a:ext cx="613245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048000" y="28956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53000" y="2438400"/>
            <a:ext cx="533400" cy="2286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172200" y="2895600"/>
            <a:ext cx="30480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477000" y="2895600"/>
            <a:ext cx="4572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667000" y="4741403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38400" y="25908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71800" y="2514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HDMI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0" y="24384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USB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3600" y="2286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Power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94779" y="2101334"/>
            <a:ext cx="182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10/100 Network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2600" y="582772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Audio/Analog Video</a:t>
            </a:r>
          </a:p>
        </p:txBody>
      </p:sp>
    </p:spTree>
    <p:extLst>
      <p:ext uri="{BB962C8B-B14F-4D97-AF65-F5344CB8AC3E}">
        <p14:creationId xmlns:p14="http://schemas.microsoft.com/office/powerpoint/2010/main" val="1958675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</a:t>
            </a:r>
            <a:r>
              <a:rPr lang="en-US" dirty="0" err="1"/>
              <a:t>Raspian</a:t>
            </a:r>
            <a:r>
              <a:rPr lang="en-US" dirty="0"/>
              <a:t> Buster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81" y="1600200"/>
            <a:ext cx="68760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041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Raspi-Config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3429000"/>
            <a:ext cx="3931258" cy="336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FA6A6D-1C48-4AAB-9993-686D7607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57200"/>
            <a:ext cx="2795588" cy="2907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6E814-46E1-45D0-B69D-844D288E1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434577"/>
            <a:ext cx="3657600" cy="33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8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530-6A50-4F80-9969-E7995EA5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 About the Scope of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DB77-65D1-42FF-8972-88FCEABA0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Many projects try to reach too far. Start simple and improve over the semester.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a little ahead on what might be wanted.  For example, it is easier to get a board with </a:t>
            </a:r>
            <a:r>
              <a:rPr lang="en-US" dirty="0" err="1"/>
              <a:t>WiFi</a:t>
            </a:r>
            <a:r>
              <a:rPr lang="en-US" dirty="0"/>
              <a:t> than add it later.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your project need analog I/O? Some systems have it built in, other need addon boards.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Hardware is only part of the picture; most projects need more time to write and debug the software.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possible have two of any critical hardware piece. At the last minute, hardware breaks or gets damage.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procrastinate! </a:t>
            </a:r>
          </a:p>
        </p:txBody>
      </p:sp>
    </p:spTree>
    <p:extLst>
      <p:ext uri="{BB962C8B-B14F-4D97-AF65-F5344CB8AC3E}">
        <p14:creationId xmlns:p14="http://schemas.microsoft.com/office/powerpoint/2010/main" val="2738617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44077"/>
            <a:ext cx="6781800" cy="432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895600" y="1657066"/>
            <a:ext cx="3441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9000" y="1524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once</a:t>
            </a:r>
          </a:p>
        </p:txBody>
      </p:sp>
    </p:spTree>
    <p:extLst>
      <p:ext uri="{BB962C8B-B14F-4D97-AF65-F5344CB8AC3E}">
        <p14:creationId xmlns:p14="http://schemas.microsoft.com/office/powerpoint/2010/main" val="1496785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text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 install (package) = get a package to install </a:t>
            </a:r>
          </a:p>
          <a:p>
            <a:r>
              <a:rPr lang="en-US" dirty="0"/>
              <a:t>apt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B9EC3-BE5F-4BF3-83A1-3886535B325B}"/>
              </a:ext>
            </a:extLst>
          </p:cNvPr>
          <p:cNvSpPr txBox="1"/>
          <p:nvPr/>
        </p:nvSpPr>
        <p:spPr>
          <a:xfrm>
            <a:off x="533400" y="1254323"/>
            <a:ext cx="830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https://www.tomshardware.com/reviews/raspberry-pi-command-line-commands,6159.html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600" y="155988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Fun with Octave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685126"/>
            <a:ext cx="8229600" cy="470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000" y="4989001"/>
            <a:ext cx="2452800" cy="137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C9DE90-D563-4113-B6C0-2D60D351F3BD}"/>
              </a:ext>
            </a:extLst>
          </p:cNvPr>
          <p:cNvSpPr txBox="1"/>
          <p:nvPr/>
        </p:nvSpPr>
        <p:spPr>
          <a:xfrm>
            <a:off x="1066800" y="6392074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“exit” When done.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EDDFE-E155-4EBE-923E-04A950427DE2}"/>
              </a:ext>
            </a:extLst>
          </p:cNvPr>
          <p:cNvSpPr txBox="1"/>
          <p:nvPr/>
        </p:nvSpPr>
        <p:spPr>
          <a:xfrm>
            <a:off x="762000" y="12192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octave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C6AC5-5763-41B2-9EA4-CF7EF40DAB41}"/>
              </a:ext>
            </a:extLst>
          </p:cNvPr>
          <p:cNvSpPr txBox="1"/>
          <p:nvPr/>
        </p:nvSpPr>
        <p:spPr>
          <a:xfrm>
            <a:off x="838200" y="18288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sin_plot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637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® and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951510"/>
            <a:ext cx="8229600" cy="252549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Matlab</a:t>
            </a:r>
            <a:r>
              <a:rPr lang="en-US" dirty="0"/>
              <a:t> only runs on PC, or other Intel/AMD computers.</a:t>
            </a:r>
          </a:p>
          <a:p>
            <a:r>
              <a:rPr lang="en-US" dirty="0" err="1"/>
              <a:t>Matlab</a:t>
            </a:r>
            <a:r>
              <a:rPr lang="en-US" dirty="0"/>
              <a:t> can connect and run commands that controls hardware.</a:t>
            </a:r>
          </a:p>
          <a:p>
            <a:r>
              <a:rPr lang="en-US" dirty="0"/>
              <a:t>The Student version of </a:t>
            </a:r>
            <a:r>
              <a:rPr lang="en-US" dirty="0" err="1"/>
              <a:t>Matlab</a:t>
            </a:r>
            <a:r>
              <a:rPr lang="en-US" dirty="0"/>
              <a:t> comes with all the controls, many tool boxes and Simulink.  </a:t>
            </a:r>
          </a:p>
          <a:p>
            <a:r>
              <a:rPr lang="en-US" dirty="0"/>
              <a:t>The Student version can ONLY be used by students to meet course requirements and perform research at degree granting institutions.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2750" y="1371600"/>
            <a:ext cx="611505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&gt;&gt; </a:t>
            </a:r>
            <a:r>
              <a:rPr lang="en-US" sz="1100" dirty="0" err="1"/>
              <a:t>rpi</a:t>
            </a:r>
            <a:r>
              <a:rPr lang="en-US" sz="1100" dirty="0"/>
              <a:t> = </a:t>
            </a:r>
            <a:r>
              <a:rPr lang="en-US" sz="1100" dirty="0" err="1"/>
              <a:t>raspi</a:t>
            </a:r>
            <a:r>
              <a:rPr lang="en-US" sz="1100" dirty="0"/>
              <a:t>(‘</a:t>
            </a:r>
            <a:r>
              <a:rPr lang="en-US" sz="1100" dirty="0" err="1"/>
              <a:t>Address',‘User',‘Password</a:t>
            </a:r>
            <a:r>
              <a:rPr lang="en-US" sz="1100" dirty="0"/>
              <a:t>');</a:t>
            </a:r>
          </a:p>
          <a:p>
            <a:r>
              <a:rPr lang="en-US" sz="1100" dirty="0"/>
              <a:t>&gt;&gt; mcp3208 = </a:t>
            </a:r>
            <a:r>
              <a:rPr lang="en-US" sz="1100" dirty="0" err="1"/>
              <a:t>spidev</a:t>
            </a:r>
            <a:r>
              <a:rPr lang="en-US" sz="1100" dirty="0"/>
              <a:t>(</a:t>
            </a:r>
            <a:r>
              <a:rPr lang="en-US" sz="1100" dirty="0" err="1"/>
              <a:t>rpi</a:t>
            </a:r>
            <a:r>
              <a:rPr lang="en-US" sz="1100" dirty="0"/>
              <a:t>, 'CE0');</a:t>
            </a:r>
          </a:p>
          <a:p>
            <a:r>
              <a:rPr lang="en-US" sz="1100" dirty="0"/>
              <a:t>&gt;&gt; for </a:t>
            </a:r>
            <a:r>
              <a:rPr lang="en-US" sz="1100" dirty="0" err="1"/>
              <a:t>i</a:t>
            </a:r>
            <a:r>
              <a:rPr lang="en-US" sz="1100" dirty="0"/>
              <a:t>=1:8</a:t>
            </a:r>
          </a:p>
          <a:p>
            <a:r>
              <a:rPr lang="en-US" sz="1100" dirty="0"/>
              <a:t>[v(</a:t>
            </a:r>
            <a:r>
              <a:rPr lang="en-US" sz="1100" dirty="0" err="1"/>
              <a:t>i</a:t>
            </a:r>
            <a:r>
              <a:rPr lang="en-US" sz="1100" dirty="0"/>
              <a:t>),t(</a:t>
            </a:r>
            <a:r>
              <a:rPr lang="en-US" sz="1100" dirty="0" err="1"/>
              <a:t>i</a:t>
            </a:r>
            <a:r>
              <a:rPr lang="en-US" sz="1100" dirty="0"/>
              <a:t>)] = </a:t>
            </a:r>
            <a:r>
              <a:rPr lang="en-US" sz="1100" dirty="0" err="1"/>
              <a:t>DAC_Read</a:t>
            </a:r>
            <a:r>
              <a:rPr lang="en-US" sz="1100" dirty="0"/>
              <a:t>(mcp3208,i);</a:t>
            </a:r>
          </a:p>
          <a:p>
            <a:r>
              <a:rPr lang="en-US" sz="1100" dirty="0"/>
              <a:t>end</a:t>
            </a:r>
          </a:p>
          <a:p>
            <a:r>
              <a:rPr lang="en-US" sz="1100" dirty="0"/>
              <a:t>&gt;&gt; t</a:t>
            </a:r>
          </a:p>
          <a:p>
            <a:r>
              <a:rPr lang="en-US" sz="1100" dirty="0"/>
              <a:t>t =  66.4532   65.7501   67.1563   66.5411   67.0684   67.1563   67.5958   67.7716</a:t>
            </a:r>
          </a:p>
          <a:p>
            <a:endParaRPr lang="en-US" sz="1100" dirty="0"/>
          </a:p>
          <a:p>
            <a:r>
              <a:rPr lang="en-US" sz="1100" dirty="0"/>
              <a:t>&gt;&gt; </a:t>
            </a:r>
            <a:r>
              <a:rPr lang="it-IT" sz="1100" dirty="0"/>
              <a:t>scanI2CBus(rpi,'i2c-1')</a:t>
            </a:r>
          </a:p>
          <a:p>
            <a:r>
              <a:rPr lang="it-IT" sz="1100" dirty="0"/>
              <a:t>ans =  1×4 cell array</a:t>
            </a:r>
          </a:p>
          <a:p>
            <a:r>
              <a:rPr lang="it-IT" sz="1100" dirty="0"/>
              <a:t>    '0x20'    '0x39'    '0x3E'    '0x68'</a:t>
            </a:r>
            <a:endParaRPr lang="en-US" sz="1100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1292370"/>
            <a:ext cx="2571750" cy="2659140"/>
            <a:chOff x="381000" y="1292370"/>
            <a:chExt cx="2571750" cy="265914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292370"/>
              <a:ext cx="2571750" cy="265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990600" y="1676400"/>
              <a:ext cx="304800" cy="762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74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000" dirty="0"/>
              <a:t>Ways to get applications and software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839200" cy="4876800"/>
          </a:xfrm>
        </p:spPr>
        <p:txBody>
          <a:bodyPr/>
          <a:lstStyle/>
          <a:p>
            <a:r>
              <a:rPr lang="en-US" dirty="0"/>
              <a:t>apt-cache search [package]</a:t>
            </a:r>
          </a:p>
          <a:p>
            <a:r>
              <a:rPr lang="en-US" dirty="0" err="1"/>
              <a:t>sudo</a:t>
            </a:r>
            <a:r>
              <a:rPr lang="en-US" dirty="0"/>
              <a:t> apt install [package] octave, </a:t>
            </a:r>
            <a:r>
              <a:rPr lang="en-US" dirty="0" err="1"/>
              <a:t>mysql</a:t>
            </a:r>
            <a:r>
              <a:rPr lang="en-US" dirty="0"/>
              <a:t>, git, python-pip…</a:t>
            </a:r>
          </a:p>
          <a:p>
            <a:r>
              <a:rPr lang="en-US" dirty="0"/>
              <a:t>pip install ‘Some Application’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easy_install</a:t>
            </a:r>
            <a:r>
              <a:rPr lang="en-US" dirty="0"/>
              <a:t> –U [Python Package] </a:t>
            </a:r>
            <a:r>
              <a:rPr lang="en-US" dirty="0" err="1"/>
              <a:t>spidev</a:t>
            </a:r>
            <a:r>
              <a:rPr lang="en-US" dirty="0"/>
              <a:t>, </a:t>
            </a:r>
            <a:r>
              <a:rPr lang="en-US" dirty="0" err="1"/>
              <a:t>Rpi.GPIO</a:t>
            </a: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clone git://[package site] git.osmocom.org/</a:t>
            </a:r>
            <a:r>
              <a:rPr lang="en-US" dirty="0" err="1"/>
              <a:t>rtl-sdr-git</a:t>
            </a:r>
            <a:endParaRPr lang="en-US" dirty="0"/>
          </a:p>
          <a:p>
            <a:r>
              <a:rPr lang="en-US" dirty="0"/>
              <a:t>Download “</a:t>
            </a:r>
            <a:r>
              <a:rPr lang="en-US" dirty="0" err="1"/>
              <a:t>tgz</a:t>
            </a:r>
            <a:r>
              <a:rPr lang="en-US" dirty="0"/>
              <a:t>” file.  tar –</a:t>
            </a:r>
            <a:r>
              <a:rPr lang="en-US" dirty="0" err="1"/>
              <a:t>xzf</a:t>
            </a:r>
            <a:r>
              <a:rPr lang="en-US" dirty="0"/>
              <a:t> package.tgz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B312D-C7E8-4391-AD52-C23404E4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0"/>
            <a:ext cx="6134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9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 to internet and download package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28194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a web page to </a:t>
            </a:r>
            <a:r>
              <a:rPr lang="en-US" dirty="0">
                <a:hlinkClick r:id="rId2"/>
              </a:rPr>
              <a:t>www.google.com</a:t>
            </a:r>
            <a:endParaRPr lang="en-US" dirty="0"/>
          </a:p>
          <a:p>
            <a:r>
              <a:rPr lang="en-US" dirty="0"/>
              <a:t>Open a terminal and “apt-cache search spice”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0" y="57912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install oregano  </a:t>
            </a:r>
          </a:p>
          <a:p>
            <a:r>
              <a:rPr lang="en-US" dirty="0"/>
              <a:t>           </a:t>
            </a:r>
          </a:p>
          <a:p>
            <a:r>
              <a:rPr lang="en-US" dirty="0"/>
              <a:t>&lt;- install oregano spice simulation program -&gt;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BFFAF-6F4B-4168-AC4C-BD0A6426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0085"/>
            <a:ext cx="2857500" cy="1009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0CCDB6-79DC-4DC3-9654-14C067E7E4F1}"/>
              </a:ext>
            </a:extLst>
          </p:cNvPr>
          <p:cNvSpPr txBox="1"/>
          <p:nvPr/>
        </p:nvSpPr>
        <p:spPr>
          <a:xfrm>
            <a:off x="3810000" y="1524000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Verify Connection to Wireless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A14255-8798-4380-8616-110E2C492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33267"/>
            <a:ext cx="6019800" cy="1609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83981-CC31-4193-9B8F-CF4CBB00A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587949"/>
            <a:ext cx="53244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49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/>
          <a:lstStyle/>
          <a:p>
            <a:r>
              <a:rPr lang="en-US" dirty="0"/>
              <a:t>Web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It is very easy to set up a Raspberry Pi to serve Web Pages</a:t>
            </a:r>
            <a:endParaRPr lang="en-US" sz="1700" dirty="0"/>
          </a:p>
          <a:p>
            <a:pPr marL="0" indent="0">
              <a:buNone/>
            </a:pPr>
            <a:r>
              <a:rPr lang="en-US" sz="1700" dirty="0"/>
              <a:t>Open a web browser and go to “localhost” click on the “</a:t>
            </a:r>
            <a:r>
              <a:rPr lang="en-US" sz="1700" dirty="0" err="1"/>
              <a:t>Pi_User_Test_Page</a:t>
            </a:r>
            <a:r>
              <a:rPr lang="en-US" sz="1700" dirty="0"/>
              <a:t>” link</a:t>
            </a:r>
          </a:p>
          <a:p>
            <a:pPr marL="0" indent="0">
              <a:buNone/>
            </a:pPr>
            <a:r>
              <a:rPr lang="en-US" sz="1700" dirty="0"/>
              <a:t>Now in a terminal window</a:t>
            </a:r>
          </a:p>
          <a:p>
            <a:pPr marL="0" indent="0">
              <a:buNone/>
            </a:pPr>
            <a:r>
              <a:rPr lang="en-US" sz="1700" dirty="0"/>
              <a:t> </a:t>
            </a:r>
            <a:r>
              <a:rPr lang="en-US" sz="1700" dirty="0">
                <a:solidFill>
                  <a:srgbClr val="0070C0"/>
                </a:solidFill>
              </a:rPr>
              <a:t>cd </a:t>
            </a:r>
            <a:r>
              <a:rPr lang="en-US" sz="1700" dirty="0" err="1">
                <a:solidFill>
                  <a:srgbClr val="0070C0"/>
                </a:solidFill>
              </a:rPr>
              <a:t>CSU_Pi_Class</a:t>
            </a:r>
            <a:r>
              <a:rPr lang="en-US" sz="17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700" dirty="0"/>
              <a:t>edit the test.html file in your home directory using nano.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70C0"/>
                </a:solidFill>
              </a:rPr>
              <a:t>nano test.html</a:t>
            </a:r>
          </a:p>
          <a:p>
            <a:pPr marL="0" indent="0">
              <a:buNone/>
            </a:pPr>
            <a:r>
              <a:rPr lang="en-US" sz="1700" dirty="0"/>
              <a:t>&lt;</a:t>
            </a:r>
            <a:r>
              <a:rPr lang="en-US" sz="1700" dirty="0" err="1"/>
              <a:t>ctl</a:t>
            </a:r>
            <a:r>
              <a:rPr lang="en-US" sz="1700" dirty="0"/>
              <a:t>-o&gt;&lt;</a:t>
            </a:r>
            <a:r>
              <a:rPr lang="en-US" sz="1700" dirty="0" err="1"/>
              <a:t>ctl</a:t>
            </a:r>
            <a:r>
              <a:rPr lang="en-US" sz="1700" dirty="0"/>
              <a:t>-x&gt; to save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Refresh the webpage to</a:t>
            </a:r>
          </a:p>
          <a:p>
            <a:pPr marL="0" indent="0">
              <a:buNone/>
            </a:pPr>
            <a:r>
              <a:rPr lang="en-US" sz="1700" dirty="0"/>
              <a:t>See </a:t>
            </a:r>
            <a:r>
              <a:rPr lang="en-US" sz="1700"/>
              <a:t>your edits.</a:t>
            </a: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78B7B-CA15-4BC5-A9B0-620167CC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857500"/>
            <a:ext cx="6172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73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Full LAMP Stack (Linux Apache MySQL PHP)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A6B56-5DBB-4DCF-B7C0-CFA94BEA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295400"/>
            <a:ext cx="7810500" cy="57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B39D3-D520-4585-B13E-638E3AA9D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6900"/>
            <a:ext cx="8162925" cy="1743075"/>
          </a:xfrm>
          <a:prstGeom prst="rect">
            <a:avLst/>
          </a:prstGeom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19" y="2895600"/>
            <a:ext cx="5109729" cy="3827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796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GUI’s via Python </a:t>
            </a:r>
            <a:r>
              <a:rPr lang="en-US" dirty="0" err="1"/>
              <a:t>Tkinter</a:t>
            </a:r>
            <a:r>
              <a:rPr lang="en-US" dirty="0"/>
              <a:t>, </a:t>
            </a:r>
            <a:r>
              <a:rPr lang="en-US" dirty="0" err="1"/>
              <a:t>Pygame</a:t>
            </a:r>
            <a:r>
              <a:rPr lang="en-US" dirty="0"/>
              <a:t>, Qt, GTK+ and </a:t>
            </a:r>
            <a:r>
              <a:rPr lang="en-US" dirty="0" err="1"/>
              <a:t>Wx</a:t>
            </a:r>
            <a:r>
              <a:rPr lang="en-US" dirty="0"/>
              <a:t> Widgets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14487"/>
            <a:ext cx="4581525" cy="495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B3BA4-21F7-4A6B-BAA5-217E849F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14487"/>
            <a:ext cx="2705100" cy="233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24C932-51DA-4651-B90C-1B0F5B3E40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000"/>
          <a:stretch/>
        </p:blipFill>
        <p:spPr>
          <a:xfrm>
            <a:off x="304801" y="4038599"/>
            <a:ext cx="4030102" cy="762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FA984-1563-410B-9512-972E4347B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1" y="4891087"/>
            <a:ext cx="2281237" cy="8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93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3692-1D2A-4593-9D1B-05FC2AC8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Sockets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74C85E-177C-4816-8248-96709BF52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086" y="1524000"/>
            <a:ext cx="3448050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8C0C4-F442-4A2F-8B77-7EBA13AD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524000"/>
            <a:ext cx="3762375" cy="600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A67B2-ADAB-4F2A-B571-69DF9A94F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14601"/>
            <a:ext cx="4359745" cy="259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EC31F-AF60-4833-930D-236FAA0DF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514601"/>
            <a:ext cx="3810000" cy="31390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C26DCF-4148-4C62-81FC-24BB30902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5667780"/>
            <a:ext cx="4076700" cy="638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29B6E0-4759-4EC7-A7EE-370CE42B7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5696354"/>
            <a:ext cx="33528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73" y="1600200"/>
            <a:ext cx="792765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44473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763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Raspberry Pi SDR (Software Defined Radio)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64770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HA7ILM Multimode Raspberry Pi SDR: </a:t>
            </a:r>
            <a:r>
              <a:rPr lang="en-US" dirty="0" err="1"/>
              <a:t>git</a:t>
            </a:r>
            <a:r>
              <a:rPr lang="en-US" dirty="0"/>
              <a:t> clone https://github.com/ha7ilm/qtcsdr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2033587"/>
            <a:ext cx="595312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882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9CF4-0FF1-4EC6-A53A-0997E6106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SDR Radio listening to Aircraft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69EA1-9B35-404E-A425-98459E790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712" y="2528887"/>
            <a:ext cx="7648575" cy="3019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CDC3FD-B90F-496A-AE5A-1E9D54C9F08F}"/>
              </a:ext>
            </a:extLst>
          </p:cNvPr>
          <p:cNvSpPr txBox="1"/>
          <p:nvPr/>
        </p:nvSpPr>
        <p:spPr>
          <a:xfrm>
            <a:off x="747712" y="1524000"/>
            <a:ext cx="687228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Aircraft TCAS – Listen to aircraft squawking near by</a:t>
            </a:r>
          </a:p>
        </p:txBody>
      </p:sp>
    </p:spTree>
    <p:extLst>
      <p:ext uri="{BB962C8B-B14F-4D97-AF65-F5344CB8AC3E}">
        <p14:creationId xmlns:p14="http://schemas.microsoft.com/office/powerpoint/2010/main" val="3429204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GNURadio</a:t>
            </a:r>
            <a:r>
              <a:rPr lang="en-US" dirty="0"/>
              <a:t> Example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4299"/>
            <a:ext cx="8839200" cy="540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5045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46E8-3CDE-4219-8333-87D34B70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GNURadio</a:t>
            </a:r>
            <a:r>
              <a:rPr lang="en-US" dirty="0"/>
              <a:t> and Raspberry Pi</a:t>
            </a:r>
            <a:br>
              <a:rPr lang="en-US" dirty="0"/>
            </a:br>
            <a:r>
              <a:rPr lang="en-US" dirty="0"/>
              <a:t>10.5 GHz Radar Test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427A1D-05AC-4FE9-BF5E-06DCBEC6B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731" y="1600200"/>
            <a:ext cx="740453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8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A2D0-5FB7-40C9-B90A-4523058F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One more SDR Example </a:t>
            </a:r>
            <a:br>
              <a:rPr lang="en-US" dirty="0"/>
            </a:br>
            <a:r>
              <a:rPr lang="en-US" dirty="0"/>
              <a:t>Receiving NOAA Satellite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B49C2-3A2D-48F2-8466-15C9532D494B}"/>
              </a:ext>
            </a:extLst>
          </p:cNvPr>
          <p:cNvSpPr txBox="1"/>
          <p:nvPr/>
        </p:nvSpPr>
        <p:spPr>
          <a:xfrm>
            <a:off x="266700" y="155005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http://www.instructables.com/id/Raspberry-Pi-NOAA-Weather-Satellite-Receiver/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982A2B-A860-4262-AAE9-A89E1B39D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5960"/>
            <a:ext cx="8229600" cy="3805279"/>
          </a:xfrm>
        </p:spPr>
      </p:pic>
    </p:spTree>
    <p:extLst>
      <p:ext uri="{BB962C8B-B14F-4D97-AF65-F5344CB8AC3E}">
        <p14:creationId xmlns:p14="http://schemas.microsoft.com/office/powerpoint/2010/main" val="1905196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Touch Screen from </a:t>
            </a:r>
            <a:r>
              <a:rPr lang="en-US" dirty="0" err="1"/>
              <a:t>RPi</a:t>
            </a:r>
            <a:r>
              <a:rPr lang="en-US" dirty="0"/>
              <a:t> Foundation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3882" y="1600200"/>
            <a:ext cx="617623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674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F367-722D-40FC-B0C8-EAA9FEEF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Addon Hardware</a:t>
            </a:r>
            <a:br>
              <a:rPr lang="en-US" dirty="0"/>
            </a:br>
            <a:r>
              <a:rPr lang="en-US" dirty="0"/>
              <a:t>Pi Camera – uses built in port.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C31094-7360-4E69-B65B-A17F13FFB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719" y="1600200"/>
            <a:ext cx="6044562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78E5C-6337-4C49-9C76-A740209C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098330"/>
            <a:ext cx="964881" cy="378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36096-6BD7-41C2-A8B7-6F1F6B53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719" y="1600200"/>
            <a:ext cx="40862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39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C72A-E7E2-4E07-977D-987E3939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and Web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FCBE55-B36A-46F8-B2D1-49EB5B3C4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7569"/>
            <a:ext cx="8229600" cy="4542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2464E0-A18E-468D-8006-82A831EF010F}"/>
              </a:ext>
            </a:extLst>
          </p:cNvPr>
          <p:cNvSpPr txBox="1"/>
          <p:nvPr/>
        </p:nvSpPr>
        <p:spPr>
          <a:xfrm>
            <a:off x="685800" y="6248400"/>
            <a:ext cx="792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https://elinux.org/RPi-Cam-Web-Interface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2FB08-DFB5-40F5-A216-2FA568AE74B8}"/>
              </a:ext>
            </a:extLst>
          </p:cNvPr>
          <p:cNvSpPr txBox="1"/>
          <p:nvPr/>
        </p:nvSpPr>
        <p:spPr>
          <a:xfrm>
            <a:off x="533400" y="1386569"/>
            <a:ext cx="662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Web browser to home page and click “</a:t>
            </a:r>
            <a:r>
              <a:rPr lang="en-US" dirty="0" err="1">
                <a:solidFill>
                  <a:srgbClr val="0070C0"/>
                </a:solidFill>
              </a:rPr>
              <a:t>Camera_Page</a:t>
            </a:r>
            <a:r>
              <a:rPr lang="en-US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2515293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81600-A964-41D7-81F3-A749C90A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SmartiPi</a:t>
            </a:r>
            <a:r>
              <a:rPr lang="en-US" dirty="0"/>
              <a:t> With Camera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94F2B7-CE4B-4039-B9C3-624CD7583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962" y="2486025"/>
            <a:ext cx="51720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60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Many EVM’s for 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EAE70-0891-44FC-92DD-BA29118E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4651592"/>
            <a:ext cx="3810000" cy="2168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41080-6B7F-4C4C-B0C9-5040A1F34C94}"/>
              </a:ext>
            </a:extLst>
          </p:cNvPr>
          <p:cNvSpPr txBox="1"/>
          <p:nvPr/>
        </p:nvSpPr>
        <p:spPr>
          <a:xfrm>
            <a:off x="4343400" y="4617343"/>
            <a:ext cx="3890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</a:t>
            </a:r>
            <a:r>
              <a:rPr lang="en-US" dirty="0"/>
              <a:t> </a:t>
            </a:r>
            <a:r>
              <a:rPr lang="en-US" b="1" dirty="0" err="1"/>
              <a:t>LaunchPad</a:t>
            </a:r>
            <a:r>
              <a:rPr lang="en-US" b="1" dirty="0"/>
              <a:t>™ Development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 Hats – Hardware for the Raspberry Pi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7200" y="1668475"/>
            <a:ext cx="8229600" cy="474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92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Addon Boards</a:t>
            </a:r>
          </a:p>
        </p:txBody>
      </p:sp>
      <p:pic>
        <p:nvPicPr>
          <p:cNvPr id="4098" name="Picture 2" descr="C:\Users\Chuck Duey\Pictures\20141110_20375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04425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uck Duey\Pictures\20141110_203939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1804425"/>
            <a:ext cx="4031400" cy="302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Cirrus Logic Audio Card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100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Gertboard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8D1004-6E67-4AC3-838E-794B9D3D4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5220482"/>
            <a:ext cx="2240718" cy="1676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2D7F8-CE10-456F-9F12-4A2F95F6E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99" y="5220482"/>
            <a:ext cx="2358207" cy="1680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D1722-DEDF-42A8-8AE0-E51CAD1CC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506" y="5220482"/>
            <a:ext cx="2438400" cy="1411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09AC29-5006-44E8-8E04-2FC59B490D5F}"/>
              </a:ext>
            </a:extLst>
          </p:cNvPr>
          <p:cNvSpPr txBox="1"/>
          <p:nvPr/>
        </p:nvSpPr>
        <p:spPr>
          <a:xfrm>
            <a:off x="3261055" y="485115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Pimoroni</a:t>
            </a:r>
            <a:r>
              <a:rPr lang="en-US" dirty="0"/>
              <a:t> DAC Bonnet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A8BFC-BF61-45EC-B675-F605A5D1A0D4}"/>
              </a:ext>
            </a:extLst>
          </p:cNvPr>
          <p:cNvSpPr txBox="1"/>
          <p:nvPr/>
        </p:nvSpPr>
        <p:spPr>
          <a:xfrm>
            <a:off x="5699455" y="4851150"/>
            <a:ext cx="253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OLED Bonnet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DD5DF2-CE34-4E72-AB32-008672F80BF9}"/>
              </a:ext>
            </a:extLst>
          </p:cNvPr>
          <p:cNvSpPr txBox="1"/>
          <p:nvPr/>
        </p:nvSpPr>
        <p:spPr>
          <a:xfrm>
            <a:off x="855829" y="4851150"/>
            <a:ext cx="239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Proto Bonnet</a:t>
            </a:r>
          </a:p>
        </p:txBody>
      </p:sp>
    </p:spTree>
    <p:extLst>
      <p:ext uri="{BB962C8B-B14F-4D97-AF65-F5344CB8AC3E}">
        <p14:creationId xmlns:p14="http://schemas.microsoft.com/office/powerpoint/2010/main" val="4003862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/>
              <a:t>Franken Chiller Brewery Control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6216" y="1976437"/>
            <a:ext cx="320825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1" y="1295400"/>
            <a:ext cx="4953000" cy="334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" y="4690588"/>
            <a:ext cx="4991101" cy="171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EF14BDE-9F1B-48E6-9D57-3CA8C2354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99" y="0"/>
            <a:ext cx="2148176" cy="199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63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6477000"/>
            <a:ext cx="7696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From www.raspberrypi.org/forums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57" y="5410200"/>
            <a:ext cx="397541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23892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A and B Pin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D278-4380-4B9D-ACB5-20051872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Geany</a:t>
            </a:r>
            <a:r>
              <a:rPr lang="en-US" dirty="0"/>
              <a:t> – A Good Generic Programming IDE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DA3A51-0299-4190-B045-56B37ABA1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675" y="1933575"/>
            <a:ext cx="4438650" cy="42100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88E4058-6101-4347-818D-5033FA3593CA}"/>
              </a:ext>
            </a:extLst>
          </p:cNvPr>
          <p:cNvSpPr/>
          <p:nvPr/>
        </p:nvSpPr>
        <p:spPr>
          <a:xfrm flipH="1">
            <a:off x="6553200" y="3048000"/>
            <a:ext cx="685800" cy="45719"/>
          </a:xfrm>
          <a:prstGeom prst="rightArrow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05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78E3A-AEA7-4A46-93DA-7DFB3495D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70417" cy="487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1600200" y="1371600"/>
            <a:ext cx="601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Change the code, save and run it.</a:t>
            </a:r>
          </a:p>
        </p:txBody>
      </p:sp>
    </p:spTree>
    <p:extLst>
      <p:ext uri="{BB962C8B-B14F-4D97-AF65-F5344CB8AC3E}">
        <p14:creationId xmlns:p14="http://schemas.microsoft.com/office/powerpoint/2010/main" val="1764720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9571A-7C87-4679-95F1-F7F385EF7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58563" cy="48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876699" y="1752600"/>
            <a:ext cx="923901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6172200" y="13716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Then Run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41812-21CA-4600-BF70-DF925AED0C33}"/>
              </a:ext>
            </a:extLst>
          </p:cNvPr>
          <p:cNvSpPr txBox="1"/>
          <p:nvPr/>
        </p:nvSpPr>
        <p:spPr>
          <a:xfrm>
            <a:off x="2841131" y="1383268"/>
            <a:ext cx="207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Compile the 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BD52C8-EC07-4E3D-A206-7A192E2AE4F5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8567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A684-C2F5-44A5-8259-34D522FC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89B5-6BE6-468A-AC26-65D9C2336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2954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Open accel.py  in </a:t>
            </a:r>
            <a:r>
              <a:rPr lang="en-US" dirty="0" err="1">
                <a:solidFill>
                  <a:srgbClr val="0070C0"/>
                </a:solidFill>
              </a:rPr>
              <a:t>Geany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45A5B-2035-4CDB-8FD4-90D34DD3E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5676900" cy="33813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DCF6D1-2C29-430B-B33E-667741B51F12}"/>
              </a:ext>
            </a:extLst>
          </p:cNvPr>
          <p:cNvCxnSpPr>
            <a:cxnSpLocks/>
          </p:cNvCxnSpPr>
          <p:nvPr/>
        </p:nvCxnSpPr>
        <p:spPr>
          <a:xfrm flipH="1">
            <a:off x="6019800" y="1752600"/>
            <a:ext cx="68580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4FF217-0838-4792-9FC2-3CFFF801F791}"/>
              </a:ext>
            </a:extLst>
          </p:cNvPr>
          <p:cNvSpPr txBox="1"/>
          <p:nvPr/>
        </p:nvSpPr>
        <p:spPr>
          <a:xfrm>
            <a:off x="5638800" y="1295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Hit Run and tilt the Pi</a:t>
            </a:r>
          </a:p>
        </p:txBody>
      </p:sp>
    </p:spTree>
    <p:extLst>
      <p:ext uri="{BB962C8B-B14F-4D97-AF65-F5344CB8AC3E}">
        <p14:creationId xmlns:p14="http://schemas.microsoft.com/office/powerpoint/2010/main" val="321361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</a:t>
            </a:r>
            <a:r>
              <a:rPr lang="en-US" sz="2400" dirty="0" err="1"/>
              <a:t>WiFi</a:t>
            </a:r>
            <a:r>
              <a:rPr lang="en-US" sz="2400" dirty="0"/>
              <a:t>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a platform that can be taken directly to market.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Weather station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70C0"/>
                </a:solidFill>
              </a:rPr>
              <a:t>Inside </a:t>
            </a:r>
            <a:r>
              <a:rPr lang="en-US" sz="2200" dirty="0" err="1">
                <a:solidFill>
                  <a:srgbClr val="0070C0"/>
                </a:solidFill>
              </a:rPr>
              <a:t>Geany</a:t>
            </a:r>
            <a:r>
              <a:rPr lang="en-US" sz="2200" dirty="0">
                <a:solidFill>
                  <a:srgbClr val="0070C0"/>
                </a:solidFill>
              </a:rPr>
              <a:t> open the  MiniWeatherStation.py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49C3B-A52D-4A47-A2B7-C8F9CFB8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3" y="1856408"/>
            <a:ext cx="9144000" cy="37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83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Copy and pasting between windows.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9D27-C115-461D-8F45-9494839CC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62000"/>
            <a:ext cx="8610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 a terminal window type: </a:t>
            </a:r>
            <a:r>
              <a:rPr lang="en-US" sz="2200" dirty="0">
                <a:solidFill>
                  <a:srgbClr val="0070C0"/>
                </a:solidFill>
              </a:rPr>
              <a:t>python</a:t>
            </a:r>
          </a:p>
          <a:p>
            <a:pPr marL="0" indent="0">
              <a:buNone/>
            </a:pPr>
            <a:r>
              <a:rPr lang="en-US" sz="2200" dirty="0"/>
              <a:t>Select from </a:t>
            </a:r>
            <a:r>
              <a:rPr lang="en-US" sz="2200" dirty="0" err="1"/>
              <a:t>Geany</a:t>
            </a:r>
            <a:r>
              <a:rPr lang="en-US" sz="2200" dirty="0"/>
              <a:t>, go to Python window and center click: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from </a:t>
            </a:r>
            <a:r>
              <a:rPr lang="en-US" sz="2200" dirty="0" err="1">
                <a:solidFill>
                  <a:srgbClr val="0070C0"/>
                </a:solidFill>
              </a:rPr>
              <a:t>sense_hat</a:t>
            </a:r>
            <a:r>
              <a:rPr lang="en-US" sz="2200" dirty="0">
                <a:solidFill>
                  <a:srgbClr val="0070C0"/>
                </a:solidFill>
              </a:rPr>
              <a:t> import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endParaRPr lang="en-US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sense =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sense.clear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sense.show_message</a:t>
            </a:r>
            <a:r>
              <a:rPr lang="en-US" sz="2200" dirty="0">
                <a:solidFill>
                  <a:srgbClr val="0070C0"/>
                </a:solidFill>
              </a:rPr>
              <a:t>(“Your Message”, </a:t>
            </a:r>
            <a:r>
              <a:rPr lang="en-US" sz="2200" dirty="0" err="1">
                <a:solidFill>
                  <a:srgbClr val="0070C0"/>
                </a:solidFill>
              </a:rPr>
              <a:t>text_colour</a:t>
            </a:r>
            <a:r>
              <a:rPr lang="en-US" sz="2200" dirty="0">
                <a:solidFill>
                  <a:srgbClr val="0070C0"/>
                </a:solidFill>
              </a:rPr>
              <a:t>=[255, 0, 0])</a:t>
            </a:r>
          </a:p>
          <a:p>
            <a:pPr marL="0" indent="0">
              <a:buNone/>
            </a:pPr>
            <a:r>
              <a:rPr lang="en-US" sz="2200" dirty="0"/>
              <a:t>When done. </a:t>
            </a:r>
          </a:p>
          <a:p>
            <a:pPr marL="0" indent="0">
              <a:buNone/>
            </a:pPr>
            <a:r>
              <a:rPr lang="en-US" sz="2200" dirty="0"/>
              <a:t> &gt;&gt;&gt; </a:t>
            </a:r>
            <a:r>
              <a:rPr lang="en-US" sz="2200" dirty="0">
                <a:solidFill>
                  <a:srgbClr val="0070C0"/>
                </a:solidFill>
              </a:rPr>
              <a:t>exit()</a:t>
            </a:r>
            <a:endParaRPr lang="en-US" sz="2200" dirty="0"/>
          </a:p>
          <a:p>
            <a:pPr marL="0" indent="0">
              <a:buNone/>
            </a:pPr>
            <a:endParaRPr lang="en-US" sz="22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6F693-0D54-4000-A3E4-0915168FB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98"/>
          <a:stretch/>
        </p:blipFill>
        <p:spPr>
          <a:xfrm>
            <a:off x="621726" y="4038600"/>
            <a:ext cx="814127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123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A36-5969-42D0-B2C4-D7DC27A47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400"/>
            <a:ext cx="8229600" cy="990600"/>
          </a:xfrm>
        </p:spPr>
        <p:txBody>
          <a:bodyPr/>
          <a:lstStyle/>
          <a:p>
            <a:r>
              <a:rPr lang="en-US" dirty="0"/>
              <a:t>Sense Hat – Chuck Maze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AB0B68-B9DD-4C30-9D23-401B01A03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8995" y="3581400"/>
            <a:ext cx="2946009" cy="3178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35AAD5-6E47-4639-8EC7-A161140D1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990600"/>
            <a:ext cx="7696200" cy="2716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4E78F-7B20-4F99-A1E4-8A8FB266F4F8}"/>
              </a:ext>
            </a:extLst>
          </p:cNvPr>
          <p:cNvSpPr txBox="1"/>
          <p:nvPr/>
        </p:nvSpPr>
        <p:spPr>
          <a:xfrm>
            <a:off x="6400800" y="3706906"/>
            <a:ext cx="201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Default Maze</a:t>
            </a:r>
          </a:p>
        </p:txBody>
      </p:sp>
    </p:spTree>
    <p:extLst>
      <p:ext uri="{BB962C8B-B14F-4D97-AF65-F5344CB8AC3E}">
        <p14:creationId xmlns:p14="http://schemas.microsoft.com/office/powerpoint/2010/main" val="4037907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Sense Hat – Chuck Paint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822DBC-A342-4F15-BC4B-9C193501A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3962400"/>
            <a:ext cx="2819400" cy="1904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C305A6-2506-4C22-931D-F51862FD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95400"/>
            <a:ext cx="7315200" cy="2155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890" y="2590799"/>
            <a:ext cx="3678435" cy="39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475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5763-54C2-47A0-9493-4D17C0FB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Compass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75EA5-EDD2-457F-89FE-06E94410A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Geany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compass.py</a:t>
            </a:r>
          </a:p>
          <a:p>
            <a:pPr marL="0" indent="0">
              <a:buNone/>
            </a:pPr>
            <a:r>
              <a:rPr lang="en-US" sz="2000" dirty="0"/>
              <a:t>Use a magnet or turn the Pi and see it track the magnetic field.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54854-4269-467D-9EA1-D34FB9678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13975"/>
            <a:ext cx="6934200" cy="434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523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04BA-EE67-4B8C-AA3A-9E9772E3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Great Collaboration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215B-AD74-44FD-A61E-EF7F70E4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opensource projects it is Free.</a:t>
            </a:r>
          </a:p>
          <a:p>
            <a:r>
              <a:rPr lang="en-US" dirty="0"/>
              <a:t>Size limit is 1GB, and no file bigger than 100MB.</a:t>
            </a:r>
          </a:p>
          <a:p>
            <a:r>
              <a:rPr lang="en-US" dirty="0"/>
              <a:t>You can start a Repository and control who can change it.</a:t>
            </a:r>
          </a:p>
          <a:p>
            <a:r>
              <a:rPr lang="en-US" dirty="0"/>
              <a:t>Changes can be made and tracked.</a:t>
            </a:r>
          </a:p>
          <a:p>
            <a:r>
              <a:rPr lang="en-US" dirty="0"/>
              <a:t>Branches of code and Tags can be generated.</a:t>
            </a:r>
          </a:p>
          <a:p>
            <a:r>
              <a:rPr lang="en-US" dirty="0"/>
              <a:t>Private Repos and Closed Repos can be made, but require a monthly fee.</a:t>
            </a:r>
          </a:p>
          <a:p>
            <a:r>
              <a:rPr lang="en-US" dirty="0"/>
              <a:t>It is a great way to have an opensource project with collaboration.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047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19204-7AAC-426E-8B07-48B15201E5D5}"/>
              </a:ext>
            </a:extLst>
          </p:cNvPr>
          <p:cNvSpPr txBox="1"/>
          <p:nvPr/>
        </p:nvSpPr>
        <p:spPr>
          <a:xfrm>
            <a:off x="800100" y="5968278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is available at </a:t>
            </a:r>
            <a:r>
              <a:rPr lang="en-US" dirty="0">
                <a:hlinkClick r:id="rId3"/>
              </a:rPr>
              <a:t>https://github.com/Chuckduey/CSU_Pi_Class.git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50FD-3FD6-490C-9B9D-0A5A8EBE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Teensy and Other Small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FB82-0533-4588-A80C-D33C6017CB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Arduino like IDE and programming.</a:t>
            </a:r>
          </a:p>
          <a:p>
            <a:r>
              <a:rPr lang="en-US" dirty="0"/>
              <a:t>Many with Analog I/O.</a:t>
            </a:r>
          </a:p>
          <a:p>
            <a:r>
              <a:rPr lang="en-US" dirty="0"/>
              <a:t>Very small and low power.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65328-7799-4CF9-9326-5CCF1A9AC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difficult to prototype with.</a:t>
            </a:r>
          </a:p>
          <a:p>
            <a:r>
              <a:rPr lang="en-US" dirty="0"/>
              <a:t>ADC lower resolution and slow. Difficult to do audio speeds.</a:t>
            </a:r>
          </a:p>
          <a:p>
            <a:r>
              <a:rPr lang="en-US" dirty="0"/>
              <a:t>Need to get a </a:t>
            </a:r>
            <a:r>
              <a:rPr lang="en-US" dirty="0" err="1"/>
              <a:t>WiFi</a:t>
            </a:r>
            <a:r>
              <a:rPr lang="en-US" dirty="0"/>
              <a:t>/BT version in advance, or add on for IOT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71EEC-1AD7-454F-84A3-BA25C4E8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71" y="4114800"/>
            <a:ext cx="2333625" cy="1975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99BB0-8C23-41C0-BA0E-2E07A4E6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5340951"/>
            <a:ext cx="1218830" cy="749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00A54-A317-4902-8047-83401A411DF2}"/>
              </a:ext>
            </a:extLst>
          </p:cNvPr>
          <p:cNvSpPr txBox="1"/>
          <p:nvPr/>
        </p:nvSpPr>
        <p:spPr>
          <a:xfrm>
            <a:off x="2490602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SparkFun</a:t>
            </a:r>
            <a:r>
              <a:rPr lang="en-US" dirty="0"/>
              <a:t> Artemis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62631-F1DF-43E2-B355-A099383FAD20}"/>
              </a:ext>
            </a:extLst>
          </p:cNvPr>
          <p:cNvSpPr txBox="1"/>
          <p:nvPr/>
        </p:nvSpPr>
        <p:spPr>
          <a:xfrm>
            <a:off x="157671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Teensy 3.2</a:t>
            </a:r>
          </a:p>
        </p:txBody>
      </p:sp>
    </p:spTree>
    <p:extLst>
      <p:ext uri="{BB962C8B-B14F-4D97-AF65-F5344CB8AC3E}">
        <p14:creationId xmlns:p14="http://schemas.microsoft.com/office/powerpoint/2010/main" val="4277299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</a:t>
            </a:r>
            <a:r>
              <a:rPr lang="en-US" sz="2400" dirty="0" err="1"/>
              <a:t>WiFi</a:t>
            </a:r>
            <a:r>
              <a:rPr lang="en-US" sz="2400" dirty="0"/>
              <a:t>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Difficult to connect up dynamically to the internet.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</a:t>
            </a:r>
            <a:r>
              <a:rPr lang="en-US" sz="2400" dirty="0" err="1"/>
              <a:t>WiFi</a:t>
            </a:r>
            <a:r>
              <a:rPr lang="en-US" sz="2400" dirty="0"/>
              <a:t>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processor size and speed 600MIPS.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2975</Words>
  <Application>Microsoft Office PowerPoint</Application>
  <PresentationFormat>On-screen Show (4:3)</PresentationFormat>
  <Paragraphs>531</Paragraphs>
  <Slides>66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Arial</vt:lpstr>
      <vt:lpstr>Calibri</vt:lpstr>
      <vt:lpstr>Clarity</vt:lpstr>
      <vt:lpstr>Basic Raspberry Pi and embedded systems</vt:lpstr>
      <vt:lpstr>Outline:</vt:lpstr>
      <vt:lpstr>Think About the Scope of Your Project</vt:lpstr>
      <vt:lpstr>Major Programming Languages</vt:lpstr>
      <vt:lpstr> Standalone Microprocessor </vt:lpstr>
      <vt:lpstr>Arduino</vt:lpstr>
      <vt:lpstr>Teensy and Other Small Variants</vt:lpstr>
      <vt:lpstr>Particle Photon</vt:lpstr>
      <vt:lpstr>PyCom Boards</vt:lpstr>
      <vt:lpstr>BeagleBone</vt:lpstr>
      <vt:lpstr>Time to talk about Raspberry Pie</vt:lpstr>
      <vt:lpstr>Raspberry Pi</vt:lpstr>
      <vt:lpstr>Difference between the Raspberry Pi Versions </vt:lpstr>
      <vt:lpstr>CPU Speed Benchmarks</vt:lpstr>
      <vt:lpstr>PowerPoint Presentation</vt:lpstr>
      <vt:lpstr>For More Maker Board Information</vt:lpstr>
      <vt:lpstr>Some Raspberry Pi Resources</vt:lpstr>
      <vt:lpstr>Important Raspberry Pi Tips</vt:lpstr>
      <vt:lpstr>Useful Tools</vt:lpstr>
      <vt:lpstr>Useful Windows Tools</vt:lpstr>
      <vt:lpstr>How do you get an OS: NOOBS</vt:lpstr>
      <vt:lpstr>Raspberry Pi Raspbian Versions</vt:lpstr>
      <vt:lpstr>For NOOBS extract files and copy to fresh SDCard 32GB or smaller, and bigger than 16GB</vt:lpstr>
      <vt:lpstr>Install Raspian</vt:lpstr>
      <vt:lpstr>Quick Word on SD Cards   They are not all the same.</vt:lpstr>
      <vt:lpstr>Hook up your Raspberry Pi</vt:lpstr>
      <vt:lpstr>Hooks ups for your Raspberry Pi</vt:lpstr>
      <vt:lpstr>Raspberry Pi Raspian Buster</vt:lpstr>
      <vt:lpstr>New Raspi-Config</vt:lpstr>
      <vt:lpstr>Terminal Window</vt:lpstr>
      <vt:lpstr>Terminal window commands</vt:lpstr>
      <vt:lpstr>Fun with Octave</vt:lpstr>
      <vt:lpstr>Matlab® and Raspberry Pi</vt:lpstr>
      <vt:lpstr>Ways to get applications and software packages</vt:lpstr>
      <vt:lpstr>Connect to internet and download package</vt:lpstr>
      <vt:lpstr>Web Pages</vt:lpstr>
      <vt:lpstr>Full LAMP Stack (Linux Apache MySQL PHP)</vt:lpstr>
      <vt:lpstr>GUI’s via Python Tkinter, Pygame, Qt, GTK+ and Wx Widgets</vt:lpstr>
      <vt:lpstr>Communicating Via Sockets</vt:lpstr>
      <vt:lpstr>Raspberry Pi as Wireless Access Point</vt:lpstr>
      <vt:lpstr>Raspberry Pi SDR (Software Defined Radio)</vt:lpstr>
      <vt:lpstr>SDR Radio listening to Aircraft</vt:lpstr>
      <vt:lpstr>GNURadio Example</vt:lpstr>
      <vt:lpstr>GNURadio and Raspberry Pi 10.5 GHz Radar Test Range</vt:lpstr>
      <vt:lpstr>One more SDR Example  Receiving NOAA Satellite Data</vt:lpstr>
      <vt:lpstr>Touch Screen from RPi Foundation</vt:lpstr>
      <vt:lpstr>Addon Hardware Pi Camera – uses built in port.</vt:lpstr>
      <vt:lpstr>Camera and Web Page</vt:lpstr>
      <vt:lpstr>SmartiPi With Camera</vt:lpstr>
      <vt:lpstr>Pi Hats – Hardware for the Raspberry Pi</vt:lpstr>
      <vt:lpstr>Other Addon Boards</vt:lpstr>
      <vt:lpstr>Franken Chiller Brewery Control</vt:lpstr>
      <vt:lpstr>Raspberry Pi I/O*</vt:lpstr>
      <vt:lpstr>GPIO Pin out*</vt:lpstr>
      <vt:lpstr>Now For Fun and Games with the Pi</vt:lpstr>
      <vt:lpstr>Geany – A Good Generic Programming IDE </vt:lpstr>
      <vt:lpstr>Hello World! Geany</vt:lpstr>
      <vt:lpstr>Hello World! Geany</vt:lpstr>
      <vt:lpstr>Accelerometer.</vt:lpstr>
      <vt:lpstr>Weather station</vt:lpstr>
      <vt:lpstr>Copy and pasting between windows.</vt:lpstr>
      <vt:lpstr>Sense Hat – Chuck Maze</vt:lpstr>
      <vt:lpstr>Pi Sense Hat – Chuck Paint</vt:lpstr>
      <vt:lpstr>One more Compass </vt:lpstr>
      <vt:lpstr>GitHub – Great Collaboration Tool</vt:lpstr>
      <vt:lpstr>Thanks !!! Have Fun With  Raspberry 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2019-09-14T22:48:47Z</dcterms:modified>
</cp:coreProperties>
</file>